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8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33C892-45CF-439B-873A-84092291A46E}" type="datetimeFigureOut">
              <a:rPr lang="en-US" smtClean="0"/>
              <a:t>6/12/2025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56621C-4686-4F02-ADB4-82FD8907CF24}" type="slidenum">
              <a:rPr lang="en-US" smtClean="0"/>
              <a:t>‹#›</a:t>
            </a:fld>
            <a:endParaRPr lang="en-US"/>
          </a:p>
        </p:txBody>
      </p:sp>
    </p:spTree>
    <p:extLst>
      <p:ext uri="{BB962C8B-B14F-4D97-AF65-F5344CB8AC3E}">
        <p14:creationId xmlns:p14="http://schemas.microsoft.com/office/powerpoint/2010/main" val="4177596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56621C-4686-4F02-ADB4-82FD8907CF24}" type="slidenum">
              <a:rPr lang="en-US" smtClean="0"/>
              <a:t>2</a:t>
            </a:fld>
            <a:endParaRPr lang="en-US"/>
          </a:p>
        </p:txBody>
      </p:sp>
    </p:spTree>
    <p:extLst>
      <p:ext uri="{BB962C8B-B14F-4D97-AF65-F5344CB8AC3E}">
        <p14:creationId xmlns:p14="http://schemas.microsoft.com/office/powerpoint/2010/main" val="425007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913E8-378A-F33F-771D-5AE3FB3CB1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BD2A8E-BE79-2868-8388-455548C233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77078D1-F9F9-B509-C801-3FC01F800496}"/>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5" name="Footer Placeholder 4">
            <a:extLst>
              <a:ext uri="{FF2B5EF4-FFF2-40B4-BE49-F238E27FC236}">
                <a16:creationId xmlns:a16="http://schemas.microsoft.com/office/drawing/2014/main" id="{36794258-F481-AA2C-DEC3-3EE805C6EB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E7CDE-1B71-A1D0-2274-40C19912990A}"/>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227617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AE7FD-EE91-9698-A393-AEEB97BD1C9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3853F-C47A-74CA-8853-F4BD59F90D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6D7C50-6824-2E95-93AF-2D0F4CECE5C6}"/>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5" name="Footer Placeholder 4">
            <a:extLst>
              <a:ext uri="{FF2B5EF4-FFF2-40B4-BE49-F238E27FC236}">
                <a16:creationId xmlns:a16="http://schemas.microsoft.com/office/drawing/2014/main" id="{B9AFF985-FAE2-97CC-D936-6790DF7D8D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D25EBC-E449-1128-1348-DAE971B31149}"/>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3868628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D3EA48-F7CC-613F-EE88-B27671456C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0F71EE4-EBCF-37BF-7B16-7F9D03C17A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C2F661-6124-BCE2-14F3-3E2E9E1A8314}"/>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5" name="Footer Placeholder 4">
            <a:extLst>
              <a:ext uri="{FF2B5EF4-FFF2-40B4-BE49-F238E27FC236}">
                <a16:creationId xmlns:a16="http://schemas.microsoft.com/office/drawing/2014/main" id="{BE871AF5-3715-2F83-E1C8-63D74AB49B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35BA5C-6AA8-5F95-5E2E-D289AACE8FFA}"/>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2369277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ADD9D-E348-A990-911F-9FF1E3E891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A2FA39-F7C3-361E-83FF-BB4FF51BE5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2461BF-C5CF-91EE-E0DE-E89EB1E7C690}"/>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5" name="Footer Placeholder 4">
            <a:extLst>
              <a:ext uri="{FF2B5EF4-FFF2-40B4-BE49-F238E27FC236}">
                <a16:creationId xmlns:a16="http://schemas.microsoft.com/office/drawing/2014/main" id="{2E1B7848-875B-1E08-9355-8CC2AB9E17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DDFBD1-9B48-F333-6093-5FD841D6ED81}"/>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743252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FBA90-91FF-187F-8970-AC73A7BB49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308F20-BC89-4BA3-14E8-09B1A6EF573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F439C1-A869-789D-4339-A50D4F7D3D4D}"/>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5" name="Footer Placeholder 4">
            <a:extLst>
              <a:ext uri="{FF2B5EF4-FFF2-40B4-BE49-F238E27FC236}">
                <a16:creationId xmlns:a16="http://schemas.microsoft.com/office/drawing/2014/main" id="{2995E6D4-81B0-F77B-3887-C3CF294B56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8995A6-DF10-4CBB-1D96-3EE34E70F9F6}"/>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1138890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3532B-AED7-16A3-DEBD-6F076BD63F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4C3B82-C770-21DC-83DC-BC09E5F63D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573B43-BFDC-8A36-D335-41CD0DABBA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3227C8-B90D-46CC-8D00-CF5C36263195}"/>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6" name="Footer Placeholder 5">
            <a:extLst>
              <a:ext uri="{FF2B5EF4-FFF2-40B4-BE49-F238E27FC236}">
                <a16:creationId xmlns:a16="http://schemas.microsoft.com/office/drawing/2014/main" id="{5EE4EC71-2522-ACEA-E047-3BB1E4095B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6E0634-C9F8-B0C7-796F-1230A624E2FF}"/>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449690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7B971-4285-93E0-D520-59CF1D7311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BB40377-702A-FFD1-D7F3-42684422CE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E18783-B01C-183A-5BCC-4CDE41D3E3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9B78D6-ED06-9792-02B2-F1F4205FC9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1EAE39-0308-E52B-9918-AC467B36FA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68ECAA8-BB95-BB8F-8FBC-18E41A351A7F}"/>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8" name="Footer Placeholder 7">
            <a:extLst>
              <a:ext uri="{FF2B5EF4-FFF2-40B4-BE49-F238E27FC236}">
                <a16:creationId xmlns:a16="http://schemas.microsoft.com/office/drawing/2014/main" id="{AFBF3AEE-44A3-5C9A-E6A7-DBA3BFFA79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3872A4-98F3-9E34-49F4-BAC09BA2E17F}"/>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4010439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27DC-7069-B03D-A09C-DFABACFEBB2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BD77CA2-701B-F162-B013-3467DF0E4918}"/>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4" name="Footer Placeholder 3">
            <a:extLst>
              <a:ext uri="{FF2B5EF4-FFF2-40B4-BE49-F238E27FC236}">
                <a16:creationId xmlns:a16="http://schemas.microsoft.com/office/drawing/2014/main" id="{E8D3FDBE-7D2C-FD15-C457-C4FC17D7E1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137B7C-7061-0CB8-E5BD-B2328E1A781E}"/>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861426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632EB9-1AB1-A050-A550-78D42309DC79}"/>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3" name="Footer Placeholder 2">
            <a:extLst>
              <a:ext uri="{FF2B5EF4-FFF2-40B4-BE49-F238E27FC236}">
                <a16:creationId xmlns:a16="http://schemas.microsoft.com/office/drawing/2014/main" id="{F7CF4712-D30E-DE1B-FF4C-A4D8603393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C0D4C1-A2EF-D074-A33C-01AD831F1F6D}"/>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819940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B0985-8E22-FA58-59A4-40418AFBFF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21AA15-9094-8BDA-6ECC-3EDEB93424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D545F4-31BD-7057-446A-64607E5298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DCA829-4708-CF2A-7137-D9170CB4D1E4}"/>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6" name="Footer Placeholder 5">
            <a:extLst>
              <a:ext uri="{FF2B5EF4-FFF2-40B4-BE49-F238E27FC236}">
                <a16:creationId xmlns:a16="http://schemas.microsoft.com/office/drawing/2014/main" id="{EBFF4080-F763-08E9-60D9-888FDA17F7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7F1F96-175E-63EB-E8F0-A18ECA33407C}"/>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1045355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AE4D7-E241-BA4C-15B8-A1C553DB9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C20B92-80BA-FD39-AE38-39D4CAE96D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F37C06-086D-A28F-DFA5-9FE1F90C76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0C863E-4B76-7265-BDC2-51F0FA7F2C46}"/>
              </a:ext>
            </a:extLst>
          </p:cNvPr>
          <p:cNvSpPr>
            <a:spLocks noGrp="1"/>
          </p:cNvSpPr>
          <p:nvPr>
            <p:ph type="dt" sz="half" idx="10"/>
          </p:nvPr>
        </p:nvSpPr>
        <p:spPr/>
        <p:txBody>
          <a:bodyPr/>
          <a:lstStyle/>
          <a:p>
            <a:fld id="{D813A062-38B4-4BF9-A273-DC1103304974}" type="datetimeFigureOut">
              <a:rPr lang="en-US" smtClean="0"/>
              <a:t>6/12/2025</a:t>
            </a:fld>
            <a:endParaRPr lang="en-US"/>
          </a:p>
        </p:txBody>
      </p:sp>
      <p:sp>
        <p:nvSpPr>
          <p:cNvPr id="6" name="Footer Placeholder 5">
            <a:extLst>
              <a:ext uri="{FF2B5EF4-FFF2-40B4-BE49-F238E27FC236}">
                <a16:creationId xmlns:a16="http://schemas.microsoft.com/office/drawing/2014/main" id="{BCB667A6-7EAD-236D-C043-393BAC033E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F4296D-2D15-FDFB-3BB5-5A55C720BF55}"/>
              </a:ext>
            </a:extLst>
          </p:cNvPr>
          <p:cNvSpPr>
            <a:spLocks noGrp="1"/>
          </p:cNvSpPr>
          <p:nvPr>
            <p:ph type="sldNum" sz="quarter" idx="12"/>
          </p:nvPr>
        </p:nvSpPr>
        <p:spPr/>
        <p:txBody>
          <a:bodyPr/>
          <a:lstStyle/>
          <a:p>
            <a:fld id="{C3C7CA5C-F299-4CC2-B9DD-C02267E7748D}" type="slidenum">
              <a:rPr lang="en-US" smtClean="0"/>
              <a:t>‹#›</a:t>
            </a:fld>
            <a:endParaRPr lang="en-US"/>
          </a:p>
        </p:txBody>
      </p:sp>
    </p:spTree>
    <p:extLst>
      <p:ext uri="{BB962C8B-B14F-4D97-AF65-F5344CB8AC3E}">
        <p14:creationId xmlns:p14="http://schemas.microsoft.com/office/powerpoint/2010/main" val="3950681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DFCEAB-4F11-C7F0-3C83-F194B66CF8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4A9668-EECC-B3B9-2A8D-AD3B951685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A0E0F3-0B90-1A16-5AAC-51CC6487C0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813A062-38B4-4BF9-A273-DC1103304974}" type="datetimeFigureOut">
              <a:rPr lang="en-US" smtClean="0"/>
              <a:t>6/12/2025</a:t>
            </a:fld>
            <a:endParaRPr lang="en-US"/>
          </a:p>
        </p:txBody>
      </p:sp>
      <p:sp>
        <p:nvSpPr>
          <p:cNvPr id="5" name="Footer Placeholder 4">
            <a:extLst>
              <a:ext uri="{FF2B5EF4-FFF2-40B4-BE49-F238E27FC236}">
                <a16:creationId xmlns:a16="http://schemas.microsoft.com/office/drawing/2014/main" id="{BE91FF07-C574-3891-CAF4-2CB1822610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90BCA96-FFD1-C454-E776-366261685D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C7CA5C-F299-4CC2-B9DD-C02267E7748D}" type="slidenum">
              <a:rPr lang="en-US" smtClean="0"/>
              <a:t>‹#›</a:t>
            </a:fld>
            <a:endParaRPr lang="en-US"/>
          </a:p>
        </p:txBody>
      </p:sp>
    </p:spTree>
    <p:extLst>
      <p:ext uri="{BB962C8B-B14F-4D97-AF65-F5344CB8AC3E}">
        <p14:creationId xmlns:p14="http://schemas.microsoft.com/office/powerpoint/2010/main" val="3437649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Freeform: Shape 1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15" name="Freeform: Shape 1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327875D0-B97B-7624-FFE1-F4044E7096C8}"/>
              </a:ext>
            </a:extLst>
          </p:cNvPr>
          <p:cNvSpPr>
            <a:spLocks noGrp="1"/>
          </p:cNvSpPr>
          <p:nvPr>
            <p:ph type="ctrTitle"/>
          </p:nvPr>
        </p:nvSpPr>
        <p:spPr>
          <a:xfrm>
            <a:off x="2963098" y="1167528"/>
            <a:ext cx="6198163" cy="2387918"/>
          </a:xfrm>
        </p:spPr>
        <p:txBody>
          <a:bodyPr anchor="b">
            <a:normAutofit/>
          </a:bodyPr>
          <a:lstStyle/>
          <a:p>
            <a:r>
              <a:rPr lang="en-US" sz="4400" dirty="0"/>
              <a:t>How different native languages shape writing and rhetoric</a:t>
            </a:r>
            <a:endParaRPr lang="en-US" sz="4400" dirty="0">
              <a:solidFill>
                <a:schemeClr val="tx2"/>
              </a:solidFill>
            </a:endParaRPr>
          </a:p>
        </p:txBody>
      </p:sp>
      <p:sp>
        <p:nvSpPr>
          <p:cNvPr id="3" name="Subtitle 2">
            <a:extLst>
              <a:ext uri="{FF2B5EF4-FFF2-40B4-BE49-F238E27FC236}">
                <a16:creationId xmlns:a16="http://schemas.microsoft.com/office/drawing/2014/main" id="{93E7F0D0-5D5C-E939-867A-F60A644EF842}"/>
              </a:ext>
            </a:extLst>
          </p:cNvPr>
          <p:cNvSpPr>
            <a:spLocks noGrp="1"/>
          </p:cNvSpPr>
          <p:nvPr>
            <p:ph type="subTitle" idx="1"/>
          </p:nvPr>
        </p:nvSpPr>
        <p:spPr>
          <a:xfrm>
            <a:off x="3468162" y="3673543"/>
            <a:ext cx="5188034" cy="682079"/>
          </a:xfrm>
        </p:spPr>
        <p:txBody>
          <a:bodyPr>
            <a:normAutofit/>
          </a:bodyPr>
          <a:lstStyle/>
          <a:p>
            <a:r>
              <a:rPr lang="en-US" sz="2800" dirty="0">
                <a:solidFill>
                  <a:schemeClr val="tx2"/>
                </a:solidFill>
              </a:rPr>
              <a:t>The Remediation</a:t>
            </a:r>
          </a:p>
        </p:txBody>
      </p:sp>
      <p:grpSp>
        <p:nvGrpSpPr>
          <p:cNvPr id="23" name="Group 2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24" name="Freeform: Shape 2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050" name="Picture 2">
            <a:extLst>
              <a:ext uri="{FF2B5EF4-FFF2-40B4-BE49-F238E27FC236}">
                <a16:creationId xmlns:a16="http://schemas.microsoft.com/office/drawing/2014/main" id="{A290CE4A-4756-F0A2-56C6-50978670A9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8314" y="4262318"/>
            <a:ext cx="3098527" cy="1817491"/>
          </a:xfrm>
          <a:prstGeom prst="rect">
            <a:avLst/>
          </a:prstGeom>
          <a:noFill/>
          <a:ln>
            <a:noFill/>
          </a:ln>
          <a:scene3d>
            <a:camera prst="perspectiveContrastingLeftFacing"/>
            <a:lightRig rig="threePt" dir="t"/>
          </a:scene3d>
          <a:extLst>
            <a:ext uri="{909E8E84-426E-40DD-AFC4-6F175D3DCCD1}">
              <a14:hiddenFill xmlns:a14="http://schemas.microsoft.com/office/drawing/2010/main">
                <a:solidFill>
                  <a:srgbClr val="FFFFFF"/>
                </a:solidFill>
              </a14:hiddenFill>
            </a:ext>
          </a:extLst>
        </p:spPr>
      </p:pic>
      <p:grpSp>
        <p:nvGrpSpPr>
          <p:cNvPr id="29" name="Group 2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30" name="Freeform: Shape 2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extBox 3">
            <a:extLst>
              <a:ext uri="{FF2B5EF4-FFF2-40B4-BE49-F238E27FC236}">
                <a16:creationId xmlns:a16="http://schemas.microsoft.com/office/drawing/2014/main" id="{9AF776BC-43DA-DBC3-470C-59AAB0D29A8E}"/>
              </a:ext>
            </a:extLst>
          </p:cNvPr>
          <p:cNvSpPr txBox="1"/>
          <p:nvPr/>
        </p:nvSpPr>
        <p:spPr>
          <a:xfrm>
            <a:off x="5317114" y="4695198"/>
            <a:ext cx="1987467" cy="2031325"/>
          </a:xfrm>
          <a:prstGeom prst="rect">
            <a:avLst/>
          </a:prstGeom>
          <a:noFill/>
        </p:spPr>
        <p:txBody>
          <a:bodyPr wrap="none" rtlCol="0">
            <a:spAutoFit/>
          </a:bodyPr>
          <a:lstStyle/>
          <a:p>
            <a:r>
              <a:rPr lang="en-US" dirty="0"/>
              <a:t>Ian Szwako</a:t>
            </a:r>
          </a:p>
          <a:p>
            <a:endParaRPr lang="en-US" dirty="0"/>
          </a:p>
          <a:p>
            <a:r>
              <a:rPr lang="en-US" dirty="0"/>
              <a:t>Professor Hensley</a:t>
            </a:r>
          </a:p>
          <a:p>
            <a:endParaRPr lang="en-US" dirty="0"/>
          </a:p>
          <a:p>
            <a:r>
              <a:rPr lang="en-US" dirty="0"/>
              <a:t>ENC 1102</a:t>
            </a:r>
          </a:p>
          <a:p>
            <a:endParaRPr lang="en-US" dirty="0"/>
          </a:p>
          <a:p>
            <a:r>
              <a:rPr lang="en-US" dirty="0"/>
              <a:t>12 June 2025</a:t>
            </a:r>
          </a:p>
        </p:txBody>
      </p:sp>
      <p:pic>
        <p:nvPicPr>
          <p:cNvPr id="2052" name="Picture 4">
            <a:extLst>
              <a:ext uri="{FF2B5EF4-FFF2-40B4-BE49-F238E27FC236}">
                <a16:creationId xmlns:a16="http://schemas.microsoft.com/office/drawing/2014/main" id="{7ABCC09C-5F0A-BF10-55BD-BBF34BC033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455" y="4262319"/>
            <a:ext cx="3363151" cy="1890091"/>
          </a:xfrm>
          <a:prstGeom prst="rect">
            <a:avLst/>
          </a:prstGeom>
          <a:noFill/>
          <a:scene3d>
            <a:camera prst="perspectiveContrastingRightFacing"/>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4876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EA91481-1D2F-C866-6514-CCCD82990823}"/>
              </a:ext>
            </a:extLst>
          </p:cNvPr>
          <p:cNvSpPr>
            <a:spLocks noGrp="1"/>
          </p:cNvSpPr>
          <p:nvPr>
            <p:ph type="title"/>
          </p:nvPr>
        </p:nvSpPr>
        <p:spPr>
          <a:xfrm>
            <a:off x="1137034" y="609597"/>
            <a:ext cx="9392421" cy="1330841"/>
          </a:xfrm>
        </p:spPr>
        <p:txBody>
          <a:bodyPr>
            <a:normAutofit/>
          </a:bodyPr>
          <a:lstStyle/>
          <a:p>
            <a:r>
              <a:rPr lang="en-US"/>
              <a:t>Article Overview</a:t>
            </a:r>
          </a:p>
        </p:txBody>
      </p:sp>
      <p:sp>
        <p:nvSpPr>
          <p:cNvPr id="3" name="Content Placeholder 2">
            <a:extLst>
              <a:ext uri="{FF2B5EF4-FFF2-40B4-BE49-F238E27FC236}">
                <a16:creationId xmlns:a16="http://schemas.microsoft.com/office/drawing/2014/main" id="{F11E77CA-BA75-30AE-34E6-9EF13E2C4068}"/>
              </a:ext>
            </a:extLst>
          </p:cNvPr>
          <p:cNvSpPr>
            <a:spLocks noGrp="1"/>
          </p:cNvSpPr>
          <p:nvPr>
            <p:ph idx="1"/>
          </p:nvPr>
        </p:nvSpPr>
        <p:spPr>
          <a:xfrm>
            <a:off x="1137034" y="2198362"/>
            <a:ext cx="4958966" cy="3917773"/>
          </a:xfrm>
        </p:spPr>
        <p:txBody>
          <a:bodyPr>
            <a:normAutofit/>
          </a:bodyPr>
          <a:lstStyle/>
          <a:p>
            <a:pPr>
              <a:spcAft>
                <a:spcPts val="1200"/>
              </a:spcAft>
              <a:defRPr sz="2000"/>
            </a:pPr>
            <a:r>
              <a:rPr lang="en-US" sz="1100" dirty="0">
                <a:latin typeface="Times New Roman" panose="02020603050405020304" pitchFamily="18" charset="0"/>
                <a:cs typeface="Times New Roman" panose="02020603050405020304" pitchFamily="18" charset="0"/>
              </a:rPr>
              <a:t>The article titled 'The Power of Language: How Words Shape People, Culture' was written by Clifton B. Parker and published by Stanford News. It introduces readers to the research of cognitive scientist Dr. Lera Boroditsky.</a:t>
            </a:r>
          </a:p>
          <a:p>
            <a:pPr>
              <a:spcAft>
                <a:spcPts val="1200"/>
              </a:spcAft>
              <a:defRPr sz="2000"/>
            </a:pPr>
            <a:r>
              <a:rPr lang="en-US" sz="1100" dirty="0">
                <a:latin typeface="Times New Roman" panose="02020603050405020304" pitchFamily="18" charset="0"/>
                <a:cs typeface="Times New Roman" panose="02020603050405020304" pitchFamily="18" charset="0"/>
              </a:rPr>
              <a:t>The main focus of the article is on linguistic relativity—the theory that language not only reflects our thoughts but actively shapes the way we think, perceive, and interact with the world.</a:t>
            </a:r>
          </a:p>
          <a:p>
            <a:pPr>
              <a:spcAft>
                <a:spcPts val="1200"/>
              </a:spcAft>
              <a:defRPr sz="2000"/>
            </a:pPr>
            <a:r>
              <a:rPr lang="en-US" sz="1100" dirty="0">
                <a:latin typeface="Times New Roman" panose="02020603050405020304" pitchFamily="18" charset="0"/>
                <a:cs typeface="Times New Roman" panose="02020603050405020304" pitchFamily="18" charset="0"/>
              </a:rPr>
              <a:t>Boroditsky's research offers compelling evidence from various cultures to show how language structures influence cognition. One example is the Kuuk </a:t>
            </a:r>
            <a:r>
              <a:rPr lang="en-US" sz="1100" dirty="0" err="1">
                <a:latin typeface="Times New Roman" panose="02020603050405020304" pitchFamily="18" charset="0"/>
                <a:cs typeface="Times New Roman" panose="02020603050405020304" pitchFamily="18" charset="0"/>
              </a:rPr>
              <a:t>Thaayorre</a:t>
            </a:r>
            <a:r>
              <a:rPr lang="en-US" sz="1100" dirty="0">
                <a:latin typeface="Times New Roman" panose="02020603050405020304" pitchFamily="18" charset="0"/>
                <a:cs typeface="Times New Roman" panose="02020603050405020304" pitchFamily="18" charset="0"/>
              </a:rPr>
              <a:t> people of Australia, who use cardinal directions instead of left/right, which strengthens their navigational skills.</a:t>
            </a:r>
          </a:p>
          <a:p>
            <a:pPr>
              <a:spcAft>
                <a:spcPts val="1200"/>
              </a:spcAft>
              <a:defRPr sz="2000"/>
            </a:pPr>
            <a:r>
              <a:rPr lang="en-US" sz="1100" dirty="0">
                <a:latin typeface="Times New Roman" panose="02020603050405020304" pitchFamily="18" charset="0"/>
                <a:cs typeface="Times New Roman" panose="02020603050405020304" pitchFamily="18" charset="0"/>
              </a:rPr>
              <a:t>Another example explores how grammatical gender affects perception: speakers of German and Spanish describe the word 'bridge' differently based on its gender in their respective languages.</a:t>
            </a:r>
          </a:p>
          <a:p>
            <a:pPr>
              <a:spcAft>
                <a:spcPts val="1200"/>
              </a:spcAft>
              <a:defRPr sz="2000"/>
            </a:pPr>
            <a:r>
              <a:rPr lang="en-US" sz="1100" dirty="0">
                <a:latin typeface="Times New Roman" panose="02020603050405020304" pitchFamily="18" charset="0"/>
                <a:cs typeface="Times New Roman" panose="02020603050405020304" pitchFamily="18" charset="0"/>
              </a:rPr>
              <a:t>The article aims to make complex academic research accessible to a general audience, using everyday language and relatable examples to illustrate key ideas in cognitive science and linguistics.</a:t>
            </a:r>
          </a:p>
          <a:p>
            <a:endParaRPr lang="en-US" sz="1100" dirty="0"/>
          </a:p>
        </p:txBody>
      </p:sp>
      <p:pic>
        <p:nvPicPr>
          <p:cNvPr id="5" name="Picture 4">
            <a:extLst>
              <a:ext uri="{FF2B5EF4-FFF2-40B4-BE49-F238E27FC236}">
                <a16:creationId xmlns:a16="http://schemas.microsoft.com/office/drawing/2014/main" id="{381AEDAD-01DA-C78E-375E-5CC723D8FD62}"/>
              </a:ext>
            </a:extLst>
          </p:cNvPr>
          <p:cNvPicPr>
            <a:picLocks noChangeAspect="1"/>
          </p:cNvPicPr>
          <p:nvPr/>
        </p:nvPicPr>
        <p:blipFill>
          <a:blip r:embed="rId3"/>
          <a:stretch>
            <a:fillRect/>
          </a:stretch>
        </p:blipFill>
        <p:spPr>
          <a:xfrm>
            <a:off x="6719367" y="3021372"/>
            <a:ext cx="4788505" cy="2082999"/>
          </a:xfrm>
          <a:prstGeom prst="rect">
            <a:avLst/>
          </a:prstGeom>
        </p:spPr>
      </p:pic>
      <p:sp>
        <p:nvSpPr>
          <p:cNvPr id="59" name="Freeform: Shape 58">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920500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B712EA5F-79DE-DED9-E465-BA87B1B6C541}"/>
              </a:ext>
            </a:extLst>
          </p:cNvPr>
          <p:cNvSpPr>
            <a:spLocks noGrp="1"/>
          </p:cNvSpPr>
          <p:nvPr>
            <p:ph type="title"/>
          </p:nvPr>
        </p:nvSpPr>
        <p:spPr>
          <a:xfrm>
            <a:off x="1179073" y="385590"/>
            <a:ext cx="9833548" cy="1325563"/>
          </a:xfrm>
        </p:spPr>
        <p:txBody>
          <a:bodyPr anchor="b">
            <a:normAutofit/>
          </a:bodyPr>
          <a:lstStyle/>
          <a:p>
            <a:pPr algn="ctr"/>
            <a:r>
              <a:rPr lang="en-US" sz="3600" dirty="0">
                <a:solidFill>
                  <a:schemeClr val="tx2"/>
                </a:solidFill>
              </a:rPr>
              <a:t>Article’s Strengths and Weaknesses</a:t>
            </a:r>
          </a:p>
        </p:txBody>
      </p:sp>
      <p:grpSp>
        <p:nvGrpSpPr>
          <p:cNvPr id="12" name="Group 11">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xtBox 3">
            <a:extLst>
              <a:ext uri="{FF2B5EF4-FFF2-40B4-BE49-F238E27FC236}">
                <a16:creationId xmlns:a16="http://schemas.microsoft.com/office/drawing/2014/main" id="{ED345CC7-37A6-01CC-F166-351AF75326AD}"/>
              </a:ext>
            </a:extLst>
          </p:cNvPr>
          <p:cNvSpPr txBox="1"/>
          <p:nvPr/>
        </p:nvSpPr>
        <p:spPr>
          <a:xfrm>
            <a:off x="1545771" y="2382977"/>
            <a:ext cx="1138517" cy="369332"/>
          </a:xfrm>
          <a:prstGeom prst="rect">
            <a:avLst/>
          </a:prstGeom>
          <a:noFill/>
        </p:spPr>
        <p:txBody>
          <a:bodyPr wrap="none" rtlCol="0">
            <a:spAutoFit/>
          </a:bodyPr>
          <a:lstStyle/>
          <a:p>
            <a:r>
              <a:rPr lang="en-US" dirty="0"/>
              <a:t>Strengths</a:t>
            </a:r>
          </a:p>
        </p:txBody>
      </p:sp>
      <p:sp>
        <p:nvSpPr>
          <p:cNvPr id="5" name="TextBox 4">
            <a:extLst>
              <a:ext uri="{FF2B5EF4-FFF2-40B4-BE49-F238E27FC236}">
                <a16:creationId xmlns:a16="http://schemas.microsoft.com/office/drawing/2014/main" id="{E01DEAEF-74B0-856C-6821-FEAC8C7BDFDC}"/>
              </a:ext>
            </a:extLst>
          </p:cNvPr>
          <p:cNvSpPr txBox="1"/>
          <p:nvPr/>
        </p:nvSpPr>
        <p:spPr>
          <a:xfrm>
            <a:off x="8098971" y="2401063"/>
            <a:ext cx="1448473" cy="369332"/>
          </a:xfrm>
          <a:prstGeom prst="rect">
            <a:avLst/>
          </a:prstGeom>
          <a:noFill/>
        </p:spPr>
        <p:txBody>
          <a:bodyPr wrap="none" rtlCol="0">
            <a:spAutoFit/>
          </a:bodyPr>
          <a:lstStyle/>
          <a:p>
            <a:r>
              <a:rPr lang="en-US" dirty="0"/>
              <a:t>Weaknesses</a:t>
            </a:r>
          </a:p>
        </p:txBody>
      </p:sp>
      <p:sp>
        <p:nvSpPr>
          <p:cNvPr id="7" name="Rectangle 1">
            <a:extLst>
              <a:ext uri="{FF2B5EF4-FFF2-40B4-BE49-F238E27FC236}">
                <a16:creationId xmlns:a16="http://schemas.microsoft.com/office/drawing/2014/main" id="{BE31B60A-4C04-FABC-FF6B-C6B1705739F7}"/>
              </a:ext>
            </a:extLst>
          </p:cNvPr>
          <p:cNvSpPr>
            <a:spLocks noChangeArrowheads="1"/>
          </p:cNvSpPr>
          <p:nvPr/>
        </p:nvSpPr>
        <p:spPr bwMode="auto">
          <a:xfrm>
            <a:off x="391885" y="3117326"/>
            <a:ext cx="57041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Clear structure, simple language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Real-life examples make abstract ideas relatable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Makes academic research accessible to general readers</a:t>
            </a:r>
          </a:p>
        </p:txBody>
      </p:sp>
      <p:sp>
        <p:nvSpPr>
          <p:cNvPr id="17" name="Rectangle 3">
            <a:extLst>
              <a:ext uri="{FF2B5EF4-FFF2-40B4-BE49-F238E27FC236}">
                <a16:creationId xmlns:a16="http://schemas.microsoft.com/office/drawing/2014/main" id="{4DFEEAC7-2E7D-F6E7-5914-2CDE4FBD8C1B}"/>
              </a:ext>
            </a:extLst>
          </p:cNvPr>
          <p:cNvSpPr>
            <a:spLocks noChangeArrowheads="1"/>
          </p:cNvSpPr>
          <p:nvPr/>
        </p:nvSpPr>
        <p:spPr bwMode="auto">
          <a:xfrm>
            <a:off x="6259286" y="3118083"/>
            <a:ext cx="5540829"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Lacks critical analysis and opposing viewpoints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Fails to explore practical applications deeply (e.g., education, AI)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Not suitable as a scholarly source due to lack of peer-reviewed support</a:t>
            </a:r>
          </a:p>
        </p:txBody>
      </p:sp>
    </p:spTree>
    <p:extLst>
      <p:ext uri="{BB962C8B-B14F-4D97-AF65-F5344CB8AC3E}">
        <p14:creationId xmlns:p14="http://schemas.microsoft.com/office/powerpoint/2010/main" val="3199328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80</TotalTime>
  <Words>258</Words>
  <Application>Microsoft Office PowerPoint</Application>
  <PresentationFormat>Widescreen</PresentationFormat>
  <Paragraphs>25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Times New Roman</vt:lpstr>
      <vt:lpstr>Office Theme</vt:lpstr>
      <vt:lpstr>How different native languages shape writing and rhetoric</vt:lpstr>
      <vt:lpstr>Article Overview</vt:lpstr>
      <vt:lpstr>Article’s Strengths and Weaknesses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Ian Szwako</dc:creator>
  <cp:lastModifiedBy>Ian Szwako</cp:lastModifiedBy>
  <cp:revision>1</cp:revision>
  <dcterms:created xsi:type="dcterms:W3CDTF">2025-06-12T08:34:47Z</dcterms:created>
  <dcterms:modified xsi:type="dcterms:W3CDTF">2025-06-12T09:55:22Z</dcterms:modified>
</cp:coreProperties>
</file>